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84" r:id="rId2"/>
    <p:sldId id="289" r:id="rId3"/>
    <p:sldId id="287" r:id="rId4"/>
    <p:sldId id="257" r:id="rId5"/>
    <p:sldId id="293" r:id="rId6"/>
    <p:sldId id="261" r:id="rId7"/>
    <p:sldId id="262" r:id="rId8"/>
    <p:sldId id="269" r:id="rId9"/>
    <p:sldId id="263" r:id="rId10"/>
    <p:sldId id="296" r:id="rId11"/>
    <p:sldId id="266" r:id="rId12"/>
    <p:sldId id="267" r:id="rId13"/>
    <p:sldId id="297" r:id="rId14"/>
    <p:sldId id="281" r:id="rId15"/>
    <p:sldId id="283" r:id="rId16"/>
    <p:sldId id="280" r:id="rId17"/>
    <p:sldId id="279" r:id="rId18"/>
    <p:sldId id="298" r:id="rId19"/>
    <p:sldId id="285"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2" d="100"/>
          <a:sy n="102" d="100"/>
        </p:scale>
        <p:origin x="-1164" y="12"/>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0FB4CA-04A5-D44B-9439-4BA566D03CC0}" type="datetimeFigureOut">
              <a:rPr lang="en-US" smtClean="0"/>
              <a:pPr/>
              <a:t>4/6/2012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09C220-4FA1-C04B-9DBD-5D301ADDE94D}"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B4F8C1D-7FBD-6A48-88C6-13406AE127F0}" type="slidenum">
              <a:rPr lang="en-US" smtClean="0"/>
              <a:pPr/>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5709280-E62D-F840-BFF8-966D995A64D1}" type="datetimeFigureOut">
              <a:rPr lang="en-US" smtClean="0"/>
              <a:pPr/>
              <a:t>4/6/2012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71053B-0124-BC47-8E62-BADF685DFD5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09280-E62D-F840-BFF8-966D995A64D1}" type="datetimeFigureOut">
              <a:rPr lang="en-US" smtClean="0"/>
              <a:pPr/>
              <a:t>4/6/2012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71053B-0124-BC47-8E62-BADF685DFD5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09280-E62D-F840-BFF8-966D995A64D1}" type="datetimeFigureOut">
              <a:rPr lang="en-US" smtClean="0"/>
              <a:pPr/>
              <a:t>4/6/2012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71053B-0124-BC47-8E62-BADF685DFD5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709280-E62D-F840-BFF8-966D995A64D1}" type="datetimeFigureOut">
              <a:rPr lang="en-US" smtClean="0"/>
              <a:pPr/>
              <a:t>4/6/2012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71053B-0124-BC47-8E62-BADF685DFD5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709280-E62D-F840-BFF8-966D995A64D1}" type="datetimeFigureOut">
              <a:rPr lang="en-US" smtClean="0"/>
              <a:pPr/>
              <a:t>4/6/2012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271053B-0124-BC47-8E62-BADF685DFD5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709280-E62D-F840-BFF8-966D995A64D1}" type="datetimeFigureOut">
              <a:rPr lang="en-US" smtClean="0"/>
              <a:pPr/>
              <a:t>4/6/2012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71053B-0124-BC47-8E62-BADF685DFD5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709280-E62D-F840-BFF8-966D995A64D1}" type="datetimeFigureOut">
              <a:rPr lang="en-US" smtClean="0"/>
              <a:pPr/>
              <a:t>4/6/2012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E271053B-0124-BC47-8E62-BADF685DFD5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709280-E62D-F840-BFF8-966D995A64D1}" type="datetimeFigureOut">
              <a:rPr lang="en-US" smtClean="0"/>
              <a:pPr/>
              <a:t>4/6/2012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E271053B-0124-BC47-8E62-BADF685DFD5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709280-E62D-F840-BFF8-966D995A64D1}" type="datetimeFigureOut">
              <a:rPr lang="en-US" smtClean="0"/>
              <a:pPr/>
              <a:t>4/6/2012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E271053B-0124-BC47-8E62-BADF685DFD5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09280-E62D-F840-BFF8-966D995A64D1}" type="datetimeFigureOut">
              <a:rPr lang="en-US" smtClean="0"/>
              <a:pPr/>
              <a:t>4/6/2012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71053B-0124-BC47-8E62-BADF685DFD5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709280-E62D-F840-BFF8-966D995A64D1}" type="datetimeFigureOut">
              <a:rPr lang="en-US" smtClean="0"/>
              <a:pPr/>
              <a:t>4/6/2012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271053B-0124-BC47-8E62-BADF685DFD5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709280-E62D-F840-BFF8-966D995A64D1}" type="datetimeFigureOut">
              <a:rPr lang="en-US" smtClean="0"/>
              <a:pPr/>
              <a:t>4/6/2012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71053B-0124-BC47-8E62-BADF685DFD5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6.tiff"/><Relationship Id="rId1" Type="http://schemas.openxmlformats.org/officeDocument/2006/relationships/slideLayout" Target="../slideLayouts/slideLayout7.xml"/><Relationship Id="rId6" Type="http://schemas.openxmlformats.org/officeDocument/2006/relationships/image" Target="../media/image13.tiff"/><Relationship Id="rId5" Type="http://schemas.openxmlformats.org/officeDocument/2006/relationships/image" Target="../media/image19.tiff"/><Relationship Id="rId4" Type="http://schemas.openxmlformats.org/officeDocument/2006/relationships/image" Target="../media/image18.tiff"/></Relationships>
</file>

<file path=ppt/slides/_rels/slide13.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oleObject" Target="???" TargetMode="External"/><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5.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image" Target="../media/image9.tiff"/><Relationship Id="rId1" Type="http://schemas.openxmlformats.org/officeDocument/2006/relationships/slideLayout" Target="../slideLayouts/slideLayout7.xml"/><Relationship Id="rId6" Type="http://schemas.openxmlformats.org/officeDocument/2006/relationships/image" Target="../media/image13.tiff"/><Relationship Id="rId5" Type="http://schemas.openxmlformats.org/officeDocument/2006/relationships/image" Target="../media/image12.tiff"/><Relationship Id="rId4" Type="http://schemas.openxmlformats.org/officeDocument/2006/relationships/image" Target="../media/image11.tiff"/></Relationships>
</file>

<file path=ppt/slides/_rels/slide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aterfowl-management-wetland-management-060910-02.jpg"/>
          <p:cNvPicPr>
            <a:picLocks noChangeAspect="1"/>
          </p:cNvPicPr>
          <p:nvPr/>
        </p:nvPicPr>
        <p:blipFill>
          <a:blip r:embed="rId2"/>
          <a:stretch>
            <a:fillRect/>
          </a:stretch>
        </p:blipFill>
        <p:spPr>
          <a:xfrm>
            <a:off x="-1" y="6350"/>
            <a:ext cx="9144001" cy="6851650"/>
          </a:xfrm>
          <a:prstGeom prst="rect">
            <a:avLst/>
          </a:prstGeom>
        </p:spPr>
      </p:pic>
      <p:sp>
        <p:nvSpPr>
          <p:cNvPr id="5" name="TextBox 4"/>
          <p:cNvSpPr txBox="1"/>
          <p:nvPr/>
        </p:nvSpPr>
        <p:spPr>
          <a:xfrm>
            <a:off x="230921" y="0"/>
            <a:ext cx="8741952" cy="2985433"/>
          </a:xfrm>
          <a:prstGeom prst="rect">
            <a:avLst/>
          </a:prstGeom>
          <a:noFill/>
        </p:spPr>
        <p:txBody>
          <a:bodyPr wrap="square" rtlCol="0">
            <a:spAutoFit/>
          </a:bodyPr>
          <a:lstStyle/>
          <a:p>
            <a:pPr algn="ctr"/>
            <a:r>
              <a:rPr lang="en-US" sz="3200" dirty="0" smtClean="0"/>
              <a:t>An Ecological Perspective on the Proposed Lone Start Coastal National Recreation Area </a:t>
            </a:r>
          </a:p>
          <a:p>
            <a:pPr algn="ctr"/>
            <a:r>
              <a:rPr lang="en-US" sz="3200" dirty="0" smtClean="0"/>
              <a:t>Gulf Coast Hurricanes: Mitigation and Response</a:t>
            </a:r>
          </a:p>
          <a:p>
            <a:pPr algn="ctr"/>
            <a:r>
              <a:rPr lang="en-US" sz="3200" dirty="0" smtClean="0"/>
              <a:t>April 10-11, 2012</a:t>
            </a:r>
          </a:p>
          <a:p>
            <a:pPr algn="ctr"/>
            <a:r>
              <a:rPr lang="en-US" sz="3200" dirty="0" smtClean="0"/>
              <a:t>Ron Sass</a:t>
            </a:r>
          </a:p>
          <a:p>
            <a:pPr algn="ctr"/>
            <a:endParaRPr 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6077" y="2168831"/>
            <a:ext cx="8802077" cy="1661993"/>
          </a:xfrm>
          <a:prstGeom prst="rect">
            <a:avLst/>
          </a:prstGeom>
          <a:noFill/>
        </p:spPr>
        <p:txBody>
          <a:bodyPr wrap="square" rtlCol="0">
            <a:spAutoFit/>
          </a:bodyPr>
          <a:lstStyle/>
          <a:p>
            <a:pPr algn="ctr" fontAlgn="auto">
              <a:spcBef>
                <a:spcPts val="0"/>
              </a:spcBef>
              <a:spcAft>
                <a:spcPts val="2400"/>
              </a:spcAft>
              <a:defRPr/>
            </a:pPr>
            <a:r>
              <a:rPr lang="en-US" sz="4400" dirty="0" smtClean="0"/>
              <a:t> </a:t>
            </a:r>
            <a:r>
              <a:rPr lang="en-US" sz="5400" dirty="0" smtClean="0"/>
              <a:t>Deep Water Circulation</a:t>
            </a:r>
            <a:endParaRPr lang="en-US" sz="4400" dirty="0" smtClean="0"/>
          </a:p>
          <a:p>
            <a:endParaRPr 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ulf temperatures AVHRR.tiff"/>
          <p:cNvPicPr>
            <a:picLocks noChangeAspect="1"/>
          </p:cNvPicPr>
          <p:nvPr/>
        </p:nvPicPr>
        <p:blipFill>
          <a:blip r:embed="rId2"/>
          <a:stretch>
            <a:fillRect/>
          </a:stretch>
        </p:blipFill>
        <p:spPr>
          <a:xfrm>
            <a:off x="156308" y="216070"/>
            <a:ext cx="6063436" cy="6154615"/>
          </a:xfrm>
          <a:prstGeom prst="rect">
            <a:avLst/>
          </a:prstGeom>
        </p:spPr>
      </p:pic>
      <p:sp>
        <p:nvSpPr>
          <p:cNvPr id="3" name="TextBox 2"/>
          <p:cNvSpPr txBox="1"/>
          <p:nvPr/>
        </p:nvSpPr>
        <p:spPr>
          <a:xfrm>
            <a:off x="6219744" y="381000"/>
            <a:ext cx="2924256" cy="7355859"/>
          </a:xfrm>
          <a:prstGeom prst="rect">
            <a:avLst/>
          </a:prstGeom>
          <a:noFill/>
        </p:spPr>
        <p:txBody>
          <a:bodyPr wrap="square" rtlCol="0">
            <a:spAutoFit/>
          </a:bodyPr>
          <a:lstStyle/>
          <a:p>
            <a:r>
              <a:rPr lang="en-US" sz="2000" dirty="0" smtClean="0"/>
              <a:t>The general circulation at all levels in the deep regions of the Gulf is </a:t>
            </a:r>
            <a:r>
              <a:rPr lang="en-US" sz="2000" dirty="0" err="1" smtClean="0"/>
              <a:t>geostrophic</a:t>
            </a:r>
            <a:r>
              <a:rPr lang="en-US" sz="2000" dirty="0" smtClean="0"/>
              <a:t> (</a:t>
            </a:r>
            <a:r>
              <a:rPr lang="en-US" sz="2000" dirty="0" err="1" smtClean="0"/>
              <a:t>anticyclonic</a:t>
            </a:r>
            <a:r>
              <a:rPr lang="en-US" sz="2000" dirty="0" smtClean="0"/>
              <a:t> or clockwise).</a:t>
            </a:r>
          </a:p>
          <a:p>
            <a:endParaRPr lang="en-US" sz="2000" dirty="0" smtClean="0"/>
          </a:p>
          <a:p>
            <a:r>
              <a:rPr lang="en-US" sz="2000" dirty="0" smtClean="0"/>
              <a:t>Its main components are the Loop Current and related eddies that generally move towards the west.</a:t>
            </a:r>
          </a:p>
          <a:p>
            <a:endParaRPr lang="en-US" sz="2000" dirty="0" smtClean="0"/>
          </a:p>
          <a:p>
            <a:r>
              <a:rPr lang="en-US" sz="2000" dirty="0" smtClean="0"/>
              <a:t>Drift buoy data supports the idea that the deep eddy currents interact strongly with the shelf slopes but are largely independent of the LATEX shelf waters.</a:t>
            </a:r>
          </a:p>
          <a:p>
            <a:endParaRPr lang="en-US" sz="2000" dirty="0" smtClean="0"/>
          </a:p>
          <a:p>
            <a:endParaRPr lang="en-US" dirty="0" smtClean="0"/>
          </a:p>
          <a:p>
            <a:endParaRPr lang="en-US" dirty="0" smtClean="0"/>
          </a:p>
          <a:p>
            <a:endParaRPr lang="en-US" dirty="0" smtClean="0"/>
          </a:p>
          <a:p>
            <a:endParaRPr lang="en-US" dirty="0"/>
          </a:p>
        </p:txBody>
      </p:sp>
      <p:sp>
        <p:nvSpPr>
          <p:cNvPr id="4" name="TextBox 3"/>
          <p:cNvSpPr txBox="1"/>
          <p:nvPr/>
        </p:nvSpPr>
        <p:spPr>
          <a:xfrm>
            <a:off x="6399769" y="6509184"/>
            <a:ext cx="2556609" cy="276999"/>
          </a:xfrm>
          <a:prstGeom prst="rect">
            <a:avLst/>
          </a:prstGeom>
          <a:noFill/>
        </p:spPr>
        <p:txBody>
          <a:bodyPr wrap="square" rtlCol="0">
            <a:spAutoFit/>
          </a:bodyPr>
          <a:lstStyle/>
          <a:p>
            <a:r>
              <a:rPr lang="en-US" sz="1200" dirty="0" smtClean="0"/>
              <a:t>Oey, L.-Y., T. Ezer, and H.-C. Lee, 2005</a:t>
            </a:r>
            <a:endParaRPr lang="en-US" sz="12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rifter 12376. 12377 MMS.tiff"/>
          <p:cNvPicPr>
            <a:picLocks noChangeAspect="1"/>
          </p:cNvPicPr>
          <p:nvPr/>
        </p:nvPicPr>
        <p:blipFill>
          <a:blip r:embed="rId2"/>
          <a:stretch>
            <a:fillRect/>
          </a:stretch>
        </p:blipFill>
        <p:spPr>
          <a:xfrm>
            <a:off x="0" y="0"/>
            <a:ext cx="3602743" cy="3447143"/>
          </a:xfrm>
          <a:prstGeom prst="rect">
            <a:avLst/>
          </a:prstGeom>
        </p:spPr>
      </p:pic>
      <p:pic>
        <p:nvPicPr>
          <p:cNvPr id="3" name="Picture 2" descr="Drifter 06938, 02448 MMS.tiff"/>
          <p:cNvPicPr>
            <a:picLocks noChangeAspect="1"/>
          </p:cNvPicPr>
          <p:nvPr/>
        </p:nvPicPr>
        <p:blipFill>
          <a:blip r:embed="rId3"/>
          <a:stretch>
            <a:fillRect/>
          </a:stretch>
        </p:blipFill>
        <p:spPr>
          <a:xfrm>
            <a:off x="0" y="3410857"/>
            <a:ext cx="3602743" cy="3447143"/>
          </a:xfrm>
          <a:prstGeom prst="rect">
            <a:avLst/>
          </a:prstGeom>
        </p:spPr>
      </p:pic>
      <p:pic>
        <p:nvPicPr>
          <p:cNvPr id="4" name="Picture 3" descr="Drifter 02447,02449, 07493, 07637 MSS.tiff"/>
          <p:cNvPicPr>
            <a:picLocks noChangeAspect="1"/>
          </p:cNvPicPr>
          <p:nvPr/>
        </p:nvPicPr>
        <p:blipFill>
          <a:blip r:embed="rId4"/>
          <a:stretch>
            <a:fillRect/>
          </a:stretch>
        </p:blipFill>
        <p:spPr>
          <a:xfrm>
            <a:off x="3602743" y="0"/>
            <a:ext cx="3633646" cy="3483656"/>
          </a:xfrm>
          <a:prstGeom prst="rect">
            <a:avLst/>
          </a:prstGeom>
        </p:spPr>
      </p:pic>
      <p:pic>
        <p:nvPicPr>
          <p:cNvPr id="6" name="Picture 5" descr="Drifter 3253 MMS Eddy Circ.tiff"/>
          <p:cNvPicPr>
            <a:picLocks noChangeAspect="1"/>
          </p:cNvPicPr>
          <p:nvPr/>
        </p:nvPicPr>
        <p:blipFill>
          <a:blip r:embed="rId5"/>
          <a:stretch>
            <a:fillRect/>
          </a:stretch>
        </p:blipFill>
        <p:spPr>
          <a:xfrm>
            <a:off x="3602744" y="3410435"/>
            <a:ext cx="3633646" cy="3447565"/>
          </a:xfrm>
          <a:prstGeom prst="rect">
            <a:avLst/>
          </a:prstGeom>
        </p:spPr>
      </p:pic>
      <p:sp>
        <p:nvSpPr>
          <p:cNvPr id="7" name="TextBox 6"/>
          <p:cNvSpPr txBox="1"/>
          <p:nvPr/>
        </p:nvSpPr>
        <p:spPr>
          <a:xfrm>
            <a:off x="7236389" y="791665"/>
            <a:ext cx="1907611" cy="5601533"/>
          </a:xfrm>
          <a:prstGeom prst="rect">
            <a:avLst/>
          </a:prstGeom>
          <a:noFill/>
        </p:spPr>
        <p:txBody>
          <a:bodyPr wrap="square" rtlCol="0">
            <a:spAutoFit/>
          </a:bodyPr>
          <a:lstStyle/>
          <a:p>
            <a:r>
              <a:rPr lang="en-US" sz="2000" dirty="0" smtClean="0"/>
              <a:t>Monitoring Loop Current eddies accomplished in 21 aerial surveys to examine the instantaneous hydrographic and velocity structures.</a:t>
            </a:r>
          </a:p>
          <a:p>
            <a:endParaRPr lang="en-US" sz="2000" dirty="0" smtClean="0"/>
          </a:p>
          <a:p>
            <a:r>
              <a:rPr lang="en-US" sz="2000" dirty="0" smtClean="0"/>
              <a:t>Continuous monitoring of</a:t>
            </a:r>
          </a:p>
          <a:p>
            <a:r>
              <a:rPr lang="en-US" sz="2000" dirty="0" smtClean="0"/>
              <a:t>features was done using air-deployed, satellite-tracked</a:t>
            </a:r>
          </a:p>
          <a:p>
            <a:r>
              <a:rPr lang="en-US" sz="2000" dirty="0" smtClean="0"/>
              <a:t>drifting buoys .</a:t>
            </a:r>
          </a:p>
          <a:p>
            <a:endParaRPr lang="en-US" dirty="0"/>
          </a:p>
        </p:txBody>
      </p:sp>
      <p:pic>
        <p:nvPicPr>
          <p:cNvPr id="8" name="Picture 7" descr="MMS logo.tiff"/>
          <p:cNvPicPr>
            <a:picLocks noChangeAspect="1"/>
          </p:cNvPicPr>
          <p:nvPr/>
        </p:nvPicPr>
        <p:blipFill>
          <a:blip r:embed="rId6"/>
          <a:stretch>
            <a:fillRect/>
          </a:stretch>
        </p:blipFill>
        <p:spPr>
          <a:xfrm>
            <a:off x="7236389" y="6562534"/>
            <a:ext cx="1907611" cy="277013"/>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oop-current.jpg"/>
          <p:cNvPicPr>
            <a:picLocks noChangeAspect="1"/>
          </p:cNvPicPr>
          <p:nvPr/>
        </p:nvPicPr>
        <p:blipFill>
          <a:blip r:embed="rId2"/>
          <a:stretch>
            <a:fillRect/>
          </a:stretch>
        </p:blipFill>
        <p:spPr>
          <a:xfrm>
            <a:off x="0" y="50800"/>
            <a:ext cx="9144000" cy="6807200"/>
          </a:xfrm>
          <a:prstGeom prst="rect">
            <a:avLst/>
          </a:prstGeom>
        </p:spPr>
      </p:pic>
      <p:pic>
        <p:nvPicPr>
          <p:cNvPr id="3" name="Picture 2" descr="MMS logo.tiff"/>
          <p:cNvPicPr>
            <a:picLocks noChangeAspect="1"/>
          </p:cNvPicPr>
          <p:nvPr/>
        </p:nvPicPr>
        <p:blipFill>
          <a:blip r:embed="rId3"/>
          <a:stretch>
            <a:fillRect/>
          </a:stretch>
        </p:blipFill>
        <p:spPr>
          <a:xfrm>
            <a:off x="556217" y="527776"/>
            <a:ext cx="1907611" cy="277013"/>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6018" name="Object 2"/>
          <p:cNvGraphicFramePr>
            <a:graphicFrameLocks noChangeAspect="1"/>
          </p:cNvGraphicFramePr>
          <p:nvPr/>
        </p:nvGraphicFramePr>
        <p:xfrm>
          <a:off x="1" y="-10442"/>
          <a:ext cx="6577558" cy="6596298"/>
        </p:xfrm>
        <a:graphic>
          <a:graphicData uri="http://schemas.openxmlformats.org/presentationml/2006/ole">
            <p:oleObj spid="_x0000_s40962" name="Document" r:id="rId3" imgW="4457536" imgH="4470235" progId="Word.Document.12">
              <p:link updateAutomatic="1"/>
            </p:oleObj>
          </a:graphicData>
        </a:graphic>
      </p:graphicFrame>
      <p:sp>
        <p:nvSpPr>
          <p:cNvPr id="86019" name="Rectangle 3"/>
          <p:cNvSpPr>
            <a:spLocks noChangeArrowheads="1"/>
          </p:cNvSpPr>
          <p:nvPr/>
        </p:nvSpPr>
        <p:spPr bwMode="auto">
          <a:xfrm rot="-2146280">
            <a:off x="-899478" y="3241215"/>
            <a:ext cx="8318294" cy="1479502"/>
          </a:xfrm>
          <a:prstGeom prst="rect">
            <a:avLst/>
          </a:prstGeom>
          <a:noFill/>
          <a:ln w="3810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6021" name="Text Box 5"/>
          <p:cNvSpPr txBox="1">
            <a:spLocks noChangeArrowheads="1"/>
          </p:cNvSpPr>
          <p:nvPr/>
        </p:nvSpPr>
        <p:spPr bwMode="auto">
          <a:xfrm>
            <a:off x="6577559" y="355801"/>
            <a:ext cx="2644683" cy="623005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ctr" defTabSz="914400" fontAlgn="base">
              <a:spcBef>
                <a:spcPct val="0"/>
              </a:spcBef>
              <a:spcAft>
                <a:spcPct val="0"/>
              </a:spcAft>
            </a:pPr>
            <a:r>
              <a:rPr kumimoji="0" lang="en-US" sz="2000" i="0" u="none" strike="noStrike" cap="none" normalizeH="0" baseline="0" dirty="0" smtClean="0">
                <a:ln>
                  <a:noFill/>
                </a:ln>
                <a:solidFill>
                  <a:schemeClr val="tx1"/>
                </a:solidFill>
                <a:effectLst/>
                <a:latin typeface="+mj-lt"/>
                <a:ea typeface="Times New Roman" pitchFamily="23" charset="0"/>
              </a:rPr>
              <a:t>The  LSCNRA </a:t>
            </a:r>
            <a:r>
              <a:rPr kumimoji="0" lang="en-US" sz="2000" i="0" u="none" strike="noStrike" cap="none" normalizeH="0" dirty="0" smtClean="0">
                <a:ln>
                  <a:noFill/>
                </a:ln>
                <a:solidFill>
                  <a:schemeClr val="tx1"/>
                </a:solidFill>
                <a:effectLst/>
                <a:latin typeface="+mj-lt"/>
                <a:ea typeface="Times New Roman" pitchFamily="23" charset="0"/>
              </a:rPr>
              <a:t>is in an </a:t>
            </a:r>
            <a:r>
              <a:rPr lang="en-US" sz="2000" dirty="0" smtClean="0">
                <a:latin typeface="+mj-lt"/>
                <a:ea typeface="Times New Roman" pitchFamily="23" charset="0"/>
              </a:rPr>
              <a:t>ideal location for protection of its naturally occurring wetlands from contamination by oil spills by the currents of the Gulf of Mexico.  </a:t>
            </a:r>
          </a:p>
          <a:p>
            <a:pPr lvl="0" algn="ctr" defTabSz="914400" fontAlgn="base">
              <a:spcBef>
                <a:spcPct val="0"/>
              </a:spcBef>
              <a:spcAft>
                <a:spcPct val="0"/>
              </a:spcAft>
            </a:pPr>
            <a:endParaRPr lang="en-US" sz="2000" dirty="0" smtClean="0">
              <a:latin typeface="+mj-lt"/>
              <a:ea typeface="Times New Roman" pitchFamily="23" charset="0"/>
            </a:endParaRPr>
          </a:p>
          <a:p>
            <a:pPr lvl="0" algn="ctr" defTabSz="914400" fontAlgn="base">
              <a:spcBef>
                <a:spcPct val="0"/>
              </a:spcBef>
              <a:spcAft>
                <a:spcPct val="0"/>
              </a:spcAft>
            </a:pPr>
            <a:r>
              <a:rPr lang="en-US" sz="2000" dirty="0" smtClean="0">
                <a:latin typeface="+mj-lt"/>
                <a:ea typeface="Times New Roman" pitchFamily="23" charset="0"/>
              </a:rPr>
              <a:t>This protection can be backed </a:t>
            </a:r>
            <a:r>
              <a:rPr lang="en-US" sz="2000" dirty="0" smtClean="0">
                <a:ea typeface="Times New Roman" pitchFamily="23" charset="0"/>
              </a:rPr>
              <a:t>up,</a:t>
            </a:r>
            <a:r>
              <a:rPr lang="en-US" sz="2000" dirty="0" smtClean="0">
                <a:latin typeface="+mj-lt"/>
                <a:ea typeface="Times New Roman" pitchFamily="23" charset="0"/>
              </a:rPr>
              <a:t> if necessary, by the natural barrier islands aided by the construction of temporary barriers at Bolivar Roads and San Luis Pass.</a:t>
            </a:r>
            <a:endParaRPr lang="en-US" sz="2000" dirty="0">
              <a:latin typeface="+mj-lt"/>
              <a:ea typeface="Times New Roman" pitchFamily="23"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rriers to bay system.tiff"/>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olivar Roads.tiff"/>
          <p:cNvPicPr>
            <a:picLocks noChangeAspect="1"/>
          </p:cNvPicPr>
          <p:nvPr/>
        </p:nvPicPr>
        <p:blipFill>
          <a:blip r:embed="rId2"/>
          <a:stretch>
            <a:fillRect/>
          </a:stretch>
        </p:blipFill>
        <p:spPr>
          <a:xfrm>
            <a:off x="0" y="0"/>
            <a:ext cx="9144000" cy="5978770"/>
          </a:xfrm>
          <a:prstGeom prst="rect">
            <a:avLst/>
          </a:prstGeom>
        </p:spPr>
      </p:pic>
      <p:sp>
        <p:nvSpPr>
          <p:cNvPr id="3" name="TextBox 2"/>
          <p:cNvSpPr txBox="1"/>
          <p:nvPr/>
        </p:nvSpPr>
        <p:spPr>
          <a:xfrm>
            <a:off x="7203029" y="2530901"/>
            <a:ext cx="1446467" cy="369332"/>
          </a:xfrm>
          <a:prstGeom prst="rect">
            <a:avLst/>
          </a:prstGeom>
          <a:noFill/>
        </p:spPr>
        <p:txBody>
          <a:bodyPr wrap="none" rtlCol="0">
            <a:spAutoFit/>
          </a:bodyPr>
          <a:lstStyle/>
          <a:p>
            <a:r>
              <a:rPr lang="en-US" dirty="0" smtClean="0">
                <a:solidFill>
                  <a:schemeClr val="bg1"/>
                </a:solidFill>
              </a:rPr>
              <a:t>Bolivar Roads</a:t>
            </a:r>
            <a:endParaRPr lang="en-US" dirty="0">
              <a:solidFill>
                <a:schemeClr val="bg1"/>
              </a:solidFill>
            </a:endParaRPr>
          </a:p>
        </p:txBody>
      </p:sp>
      <p:sp>
        <p:nvSpPr>
          <p:cNvPr id="5" name="Rectangle 4"/>
          <p:cNvSpPr/>
          <p:nvPr/>
        </p:nvSpPr>
        <p:spPr>
          <a:xfrm>
            <a:off x="-1" y="5978771"/>
            <a:ext cx="9144001" cy="923330"/>
          </a:xfrm>
          <a:prstGeom prst="rect">
            <a:avLst/>
          </a:prstGeom>
        </p:spPr>
        <p:txBody>
          <a:bodyPr wrap="square">
            <a:spAutoFit/>
          </a:bodyPr>
          <a:lstStyle/>
          <a:p>
            <a:r>
              <a:rPr lang="en-US" dirty="0" smtClean="0"/>
              <a:t>The Bolivar Roads channel is a span of approximately 3 km (1.9 miles) from Galveston Island to Bolivar Peninsula at its narrowest width.  The Houston Ship Channel passes from the Gulf of Mexico to Galveston Bay through the Bolivar Roads.  It is only 0.16 km (0.1 miles) wide. </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nluispass3.jpg"/>
          <p:cNvPicPr>
            <a:picLocks noChangeAspect="1"/>
          </p:cNvPicPr>
          <p:nvPr/>
        </p:nvPicPr>
        <p:blipFill>
          <a:blip r:embed="rId2"/>
          <a:stretch>
            <a:fillRect/>
          </a:stretch>
        </p:blipFill>
        <p:spPr>
          <a:xfrm>
            <a:off x="0" y="0"/>
            <a:ext cx="9144000" cy="5448300"/>
          </a:xfrm>
          <a:prstGeom prst="rect">
            <a:avLst/>
          </a:prstGeom>
        </p:spPr>
      </p:pic>
      <p:sp>
        <p:nvSpPr>
          <p:cNvPr id="4" name="Rectangle 3"/>
          <p:cNvSpPr/>
          <p:nvPr/>
        </p:nvSpPr>
        <p:spPr>
          <a:xfrm>
            <a:off x="0" y="5909965"/>
            <a:ext cx="9144000" cy="461665"/>
          </a:xfrm>
          <a:prstGeom prst="rect">
            <a:avLst/>
          </a:prstGeom>
        </p:spPr>
        <p:txBody>
          <a:bodyPr wrap="square">
            <a:spAutoFit/>
          </a:bodyPr>
          <a:lstStyle/>
          <a:p>
            <a:pPr algn="ctr"/>
            <a:r>
              <a:rPr lang="en-US" sz="2400" dirty="0" smtClean="0"/>
              <a:t>San Luis Pass spans a distance of only 1.2 km (0.75 miles)</a:t>
            </a:r>
            <a:r>
              <a:rPr lang="en-US" dirty="0" smtClean="0"/>
              <a:t>.</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417415"/>
          </a:xfrm>
          <a:prstGeom prst="rect">
            <a:avLst/>
          </a:prstGeom>
          <a:noFill/>
        </p:spPr>
        <p:txBody>
          <a:bodyPr wrap="square" rtlCol="0">
            <a:spAutoFit/>
          </a:bodyPr>
          <a:lstStyle/>
          <a:p>
            <a:pPr algn="ctr"/>
            <a:r>
              <a:rPr lang="en-US" sz="2000" b="1" dirty="0" smtClean="0"/>
              <a:t>POSSIBILITY OF FUTURE OIL SPILLS IMPACTING THE LATEX COAST</a:t>
            </a:r>
          </a:p>
          <a:p>
            <a:pPr algn="ctr"/>
            <a:r>
              <a:rPr lang="en-US" sz="2000" b="1" dirty="0" smtClean="0"/>
              <a:t>SUMMARY STATEMENT</a:t>
            </a:r>
            <a:endParaRPr lang="en-US" sz="2000" dirty="0" smtClean="0"/>
          </a:p>
          <a:p>
            <a:endParaRPr lang="en-US" sz="2000" dirty="0" smtClean="0"/>
          </a:p>
          <a:p>
            <a:pPr marL="342900" indent="-342900">
              <a:buFont typeface="Arial"/>
              <a:buChar char="•"/>
            </a:pPr>
            <a:r>
              <a:rPr lang="en-US" sz="2000" dirty="0" smtClean="0"/>
              <a:t>An oil spill on other coastal shelves (Florida, Yucatan, Campeche) would  not reach the North Texas coast and the proposed national recreational area. </a:t>
            </a:r>
          </a:p>
          <a:p>
            <a:pPr marL="342900" indent="-342900">
              <a:buFont typeface="Arial"/>
              <a:buChar char="•"/>
            </a:pPr>
            <a:endParaRPr lang="en-US" sz="2000" dirty="0" smtClean="0"/>
          </a:p>
          <a:p>
            <a:pPr marL="342900" indent="-342900">
              <a:buFont typeface="Arial"/>
              <a:buChar char="•"/>
            </a:pPr>
            <a:r>
              <a:rPr lang="en-US" sz="2000" dirty="0" smtClean="0"/>
              <a:t>A spill on the northern LATEX shelf itself would generally be directed downward along the Texas Coast and would need to be mitigated.  </a:t>
            </a:r>
          </a:p>
          <a:p>
            <a:pPr marL="342900" indent="-342900">
              <a:buFont typeface="Arial"/>
              <a:buChar char="•"/>
            </a:pPr>
            <a:endParaRPr lang="en-US" sz="2000" dirty="0" smtClean="0"/>
          </a:p>
          <a:p>
            <a:pPr marL="342900" indent="-342900">
              <a:buFont typeface="Arial"/>
              <a:buChar char="•"/>
            </a:pPr>
            <a:r>
              <a:rPr lang="en-US" sz="2000" dirty="0" smtClean="0"/>
              <a:t>A deepwater spill anywhere in the Gulf would very unlikely impact the north Texas coast.</a:t>
            </a:r>
          </a:p>
          <a:p>
            <a:pPr marL="342900" indent="-342900">
              <a:buFont typeface="Arial"/>
              <a:buChar char="•"/>
            </a:pPr>
            <a:endParaRPr lang="en-US" sz="2000" dirty="0" smtClean="0"/>
          </a:p>
          <a:p>
            <a:pPr marL="342900" indent="-342900">
              <a:buFont typeface="Arial"/>
              <a:buChar char="•"/>
            </a:pPr>
            <a:r>
              <a:rPr lang="en-US" sz="2000" dirty="0" smtClean="0"/>
              <a:t>An oil spill in the relatively small area of the LATEX shelf itself could be carried to the LSCNRA region .</a:t>
            </a:r>
          </a:p>
          <a:p>
            <a:pPr marL="342900" indent="-342900">
              <a:buFont typeface="Arial"/>
              <a:buChar char="•"/>
            </a:pPr>
            <a:endParaRPr lang="en-US" sz="2000" dirty="0" smtClean="0"/>
          </a:p>
          <a:p>
            <a:pPr marL="342900" indent="-342900">
              <a:buFont typeface="Arial"/>
              <a:buChar char="•"/>
            </a:pPr>
            <a:r>
              <a:rPr lang="en-US" sz="2000" dirty="0" smtClean="0"/>
              <a:t>In that event, the barrier island system from High Island to Freeport, Texas, with only two major breaks that can be closed, provides a natural line of defense.</a:t>
            </a:r>
          </a:p>
          <a:p>
            <a:pPr marL="342900" indent="-342900">
              <a:buFont typeface="Arial"/>
              <a:buChar char="•"/>
            </a:pPr>
            <a:endParaRPr lang="en-US" sz="2000" dirty="0" smtClean="0"/>
          </a:p>
          <a:p>
            <a:pPr marL="342900" indent="-342900">
              <a:buFont typeface="Arial"/>
              <a:buChar char="•"/>
            </a:pPr>
            <a:r>
              <a:rPr lang="en-US" sz="2000" dirty="0" smtClean="0"/>
              <a:t>The ~700,000 acres of tidal marshland and associated brackish wetlands and coastal prairie along with more than 350,000 acres of bay and estuarine area along with its rich and abundant </a:t>
            </a:r>
            <a:r>
              <a:rPr lang="en-US" sz="2000" smtClean="0"/>
              <a:t>array of plants </a:t>
            </a:r>
            <a:r>
              <a:rPr lang="en-US" sz="2000" dirty="0" smtClean="0"/>
              <a:t>and animals are protected from oil spills originating in the Gulf of Mexico. </a:t>
            </a:r>
          </a:p>
          <a:p>
            <a:pPr marL="342900" indent="-342900"/>
            <a:endParaRPr lang="en-US" dirty="0" smtClean="0"/>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urfer_bird.jpg"/>
          <p:cNvPicPr>
            <a:picLocks noChangeAspect="1"/>
          </p:cNvPicPr>
          <p:nvPr/>
        </p:nvPicPr>
        <p:blipFill>
          <a:blip r:embed="rId2"/>
          <a:stretch>
            <a:fillRect/>
          </a:stretch>
        </p:blipFill>
        <p:spPr>
          <a:xfrm>
            <a:off x="1" y="0"/>
            <a:ext cx="9144000" cy="6869806"/>
          </a:xfrm>
          <a:prstGeom prst="rect">
            <a:avLst/>
          </a:prstGeom>
        </p:spPr>
      </p:pic>
      <p:sp>
        <p:nvSpPr>
          <p:cNvPr id="3" name="TextBox 2"/>
          <p:cNvSpPr txBox="1"/>
          <p:nvPr/>
        </p:nvSpPr>
        <p:spPr>
          <a:xfrm>
            <a:off x="4986931" y="5089942"/>
            <a:ext cx="3479495" cy="1015663"/>
          </a:xfrm>
          <a:prstGeom prst="rect">
            <a:avLst/>
          </a:prstGeom>
          <a:noFill/>
        </p:spPr>
        <p:txBody>
          <a:bodyPr wrap="square" rtlCol="0">
            <a:spAutoFit/>
          </a:bodyPr>
          <a:lstStyle/>
          <a:p>
            <a:r>
              <a:rPr lang="en-US" sz="6000" dirty="0" smtClean="0">
                <a:solidFill>
                  <a:schemeClr val="bg1"/>
                </a:solidFill>
              </a:rPr>
              <a:t>Thank You</a:t>
            </a:r>
            <a:endParaRPr lang="en-US" sz="6000"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6897" y="66041"/>
            <a:ext cx="8428561" cy="461665"/>
          </a:xfrm>
          <a:prstGeom prst="rect">
            <a:avLst/>
          </a:prstGeom>
          <a:noFill/>
        </p:spPr>
        <p:txBody>
          <a:bodyPr wrap="square" rtlCol="0">
            <a:spAutoFit/>
          </a:bodyPr>
          <a:lstStyle/>
          <a:p>
            <a:pPr algn="ctr"/>
            <a:r>
              <a:rPr lang="en-US" sz="2400" b="1" dirty="0" smtClean="0"/>
              <a:t>The Lone Star Coastal National Recreation Area (LSCNRA)</a:t>
            </a:r>
            <a:endParaRPr lang="en-US" sz="2400" dirty="0"/>
          </a:p>
        </p:txBody>
      </p:sp>
      <p:sp>
        <p:nvSpPr>
          <p:cNvPr id="3" name="TextBox 2"/>
          <p:cNvSpPr txBox="1"/>
          <p:nvPr/>
        </p:nvSpPr>
        <p:spPr>
          <a:xfrm>
            <a:off x="296897" y="527706"/>
            <a:ext cx="8428561" cy="6524863"/>
          </a:xfrm>
          <a:prstGeom prst="rect">
            <a:avLst/>
          </a:prstGeom>
          <a:noFill/>
        </p:spPr>
        <p:txBody>
          <a:bodyPr wrap="square" rtlCol="0">
            <a:spAutoFit/>
          </a:bodyPr>
          <a:lstStyle/>
          <a:p>
            <a:pPr>
              <a:buFont typeface="Arial"/>
              <a:buChar char="•"/>
            </a:pPr>
            <a:r>
              <a:rPr lang="en-US" sz="2000" dirty="0" smtClean="0"/>
              <a:t>LSCNRA covers: </a:t>
            </a:r>
            <a:br>
              <a:rPr lang="en-US" sz="2000" dirty="0" smtClean="0"/>
            </a:br>
            <a:r>
              <a:rPr lang="en-US" sz="2000" dirty="0" smtClean="0"/>
              <a:t>	~700,000 acres of marshland, brackish wetlands and coastal prairie 	~350,000 acres of bay and estuarine waters.</a:t>
            </a:r>
          </a:p>
          <a:p>
            <a:pPr>
              <a:buFont typeface="Arial"/>
              <a:buChar char="•"/>
            </a:pPr>
            <a:endParaRPr lang="en-US" sz="2000" dirty="0" smtClean="0"/>
          </a:p>
          <a:p>
            <a:pPr>
              <a:buFont typeface="Arial"/>
              <a:buChar char="•"/>
            </a:pPr>
            <a:r>
              <a:rPr lang="en-US" sz="2000" dirty="0" smtClean="0"/>
              <a:t>  The natural bounty of the area provides  superb opportunities for humans to engage in activities such as bird watching, boating, fishing, crabbing, and other outdoor recreation. </a:t>
            </a:r>
          </a:p>
          <a:p>
            <a:pPr>
              <a:buFont typeface="Arial"/>
              <a:buChar char="•"/>
            </a:pPr>
            <a:endParaRPr lang="en-US" sz="2000" dirty="0" smtClean="0"/>
          </a:p>
          <a:p>
            <a:pPr>
              <a:buFont typeface="Arial"/>
              <a:buChar char="•"/>
            </a:pPr>
            <a:r>
              <a:rPr lang="en-US" sz="2000" dirty="0" smtClean="0"/>
              <a:t>The establishment of a national recreation area will preserve and enhance the area’s viability as a natural habitat.</a:t>
            </a:r>
          </a:p>
          <a:p>
            <a:pPr>
              <a:buFont typeface="Arial"/>
              <a:buChar char="•"/>
            </a:pPr>
            <a:endParaRPr lang="en-US" sz="2000" dirty="0" smtClean="0"/>
          </a:p>
          <a:p>
            <a:pPr>
              <a:buFont typeface="Arial"/>
              <a:buChar char="•"/>
            </a:pPr>
            <a:r>
              <a:rPr lang="en-US" sz="2000" dirty="0" smtClean="0"/>
              <a:t>  The protection of these coastal wetlands and estuaries insures a rich and unparalleled habitat for numerous bird species and critical nurseries for saltwater fish, crabs, shrimp and shellfish</a:t>
            </a:r>
          </a:p>
          <a:p>
            <a:pPr>
              <a:buFont typeface="Arial"/>
              <a:buChar char="•"/>
            </a:pPr>
            <a:endParaRPr lang="en-US" sz="2000" dirty="0" smtClean="0"/>
          </a:p>
          <a:p>
            <a:pPr>
              <a:buFont typeface="Arial"/>
              <a:buChar char="•"/>
            </a:pPr>
            <a:r>
              <a:rPr lang="en-US" sz="2000" smtClean="0"/>
              <a:t>  The </a:t>
            </a:r>
            <a:r>
              <a:rPr lang="en-US" sz="2000" dirty="0" smtClean="0"/>
              <a:t>LSCNRA offers a unique location for the protection of these wetlands and estuaries from oil spills that may occur in the Gulf of Mexico.  </a:t>
            </a:r>
          </a:p>
          <a:p>
            <a:pPr>
              <a:buFont typeface="Arial"/>
              <a:buChar char="•"/>
            </a:pPr>
            <a:endParaRPr lang="en-US" sz="2000" dirty="0" smtClean="0"/>
          </a:p>
          <a:p>
            <a:pPr>
              <a:buFont typeface="Arial"/>
              <a:buChar char="•"/>
            </a:pPr>
            <a:r>
              <a:rPr lang="en-US" sz="2000" dirty="0" smtClean="0"/>
              <a:t>  This protection makes the area particularly important to national as well as regional interests.</a:t>
            </a:r>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tive oil well leases gulf mexico.tiff"/>
          <p:cNvPicPr>
            <a:picLocks noChangeAspect="1"/>
          </p:cNvPicPr>
          <p:nvPr/>
        </p:nvPicPr>
        <p:blipFill>
          <a:blip r:embed="rId2"/>
          <a:stretch>
            <a:fillRect/>
          </a:stretch>
        </p:blipFill>
        <p:spPr>
          <a:xfrm>
            <a:off x="0" y="-1"/>
            <a:ext cx="9144000" cy="6858001"/>
          </a:xfrm>
          <a:prstGeom prst="rect">
            <a:avLst/>
          </a:prstGeom>
        </p:spPr>
      </p:pic>
      <p:pic>
        <p:nvPicPr>
          <p:cNvPr id="3" name="Picture 2" descr="ency of earth logo.tiff"/>
          <p:cNvPicPr>
            <a:picLocks noChangeAspect="1"/>
          </p:cNvPicPr>
          <p:nvPr/>
        </p:nvPicPr>
        <p:blipFill>
          <a:blip r:embed="rId3"/>
          <a:stretch>
            <a:fillRect/>
          </a:stretch>
        </p:blipFill>
        <p:spPr>
          <a:xfrm>
            <a:off x="7646125" y="6524277"/>
            <a:ext cx="1497875" cy="333723"/>
          </a:xfrm>
          <a:prstGeom prst="rect">
            <a:avLst/>
          </a:prstGeom>
        </p:spPr>
      </p:pic>
      <p:pic>
        <p:nvPicPr>
          <p:cNvPr id="5" name="Picture 4" descr="Cropped GOM.jpg"/>
          <p:cNvPicPr>
            <a:picLocks noChangeAspect="1"/>
          </p:cNvPicPr>
          <p:nvPr/>
        </p:nvPicPr>
        <p:blipFill>
          <a:blip r:embed="rId4"/>
          <a:stretch>
            <a:fillRect/>
          </a:stretch>
        </p:blipFill>
        <p:spPr>
          <a:xfrm>
            <a:off x="0" y="4939658"/>
            <a:ext cx="3454752" cy="191834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549" y="2597649"/>
            <a:ext cx="8765850" cy="707886"/>
          </a:xfrm>
          <a:prstGeom prst="rect">
            <a:avLst/>
          </a:prstGeom>
          <a:noFill/>
        </p:spPr>
        <p:txBody>
          <a:bodyPr wrap="square" rtlCol="0">
            <a:spAutoFit/>
          </a:bodyPr>
          <a:lstStyle/>
          <a:p>
            <a:pPr algn="ctr">
              <a:spcAft>
                <a:spcPts val="600"/>
              </a:spcAft>
            </a:pPr>
            <a:r>
              <a:rPr lang="en-US" sz="4000" dirty="0" smtClean="0"/>
              <a:t>Louisiana-Texas (LATEX) Shelf Circulation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ulf of Mexico Google Earth.tiff"/>
          <p:cNvPicPr>
            <a:picLocks noChangeAspect="1"/>
          </p:cNvPicPr>
          <p:nvPr/>
        </p:nvPicPr>
        <p:blipFill>
          <a:blip r:embed="rId3"/>
          <a:stretch>
            <a:fillRect/>
          </a:stretch>
        </p:blipFill>
        <p:spPr>
          <a:xfrm>
            <a:off x="195876" y="195384"/>
            <a:ext cx="8733202" cy="5773616"/>
          </a:xfrm>
          <a:prstGeom prst="rect">
            <a:avLst/>
          </a:prstGeom>
        </p:spPr>
      </p:pic>
      <p:sp>
        <p:nvSpPr>
          <p:cNvPr id="3" name="TextBox 2"/>
          <p:cNvSpPr txBox="1"/>
          <p:nvPr/>
        </p:nvSpPr>
        <p:spPr>
          <a:xfrm>
            <a:off x="195876" y="5969000"/>
            <a:ext cx="8498739" cy="923330"/>
          </a:xfrm>
          <a:prstGeom prst="rect">
            <a:avLst/>
          </a:prstGeom>
          <a:noFill/>
        </p:spPr>
        <p:txBody>
          <a:bodyPr wrap="square" rtlCol="0">
            <a:spAutoFit/>
          </a:bodyPr>
          <a:lstStyle/>
          <a:p>
            <a:pPr marL="0" lvl="1"/>
            <a:r>
              <a:rPr lang="en-US" dirty="0" smtClean="0"/>
              <a:t>The wide continental shelves of the Gulf of Mexico are dynamically isolated from the deep ocean circulation by the shelf break. </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ulf Salinity Oct 2010.tiff"/>
          <p:cNvPicPr>
            <a:picLocks noChangeAspect="1"/>
          </p:cNvPicPr>
          <p:nvPr/>
        </p:nvPicPr>
        <p:blipFill>
          <a:blip r:embed="rId2"/>
          <a:stretch>
            <a:fillRect/>
          </a:stretch>
        </p:blipFill>
        <p:spPr>
          <a:xfrm>
            <a:off x="944826" y="0"/>
            <a:ext cx="7280868" cy="5771258"/>
          </a:xfrm>
          <a:prstGeom prst="rect">
            <a:avLst/>
          </a:prstGeom>
        </p:spPr>
      </p:pic>
      <p:sp>
        <p:nvSpPr>
          <p:cNvPr id="3" name="TextBox 2"/>
          <p:cNvSpPr txBox="1"/>
          <p:nvPr/>
        </p:nvSpPr>
        <p:spPr>
          <a:xfrm>
            <a:off x="195385" y="5771258"/>
            <a:ext cx="8714153" cy="1200329"/>
          </a:xfrm>
          <a:prstGeom prst="rect">
            <a:avLst/>
          </a:prstGeom>
          <a:noFill/>
        </p:spPr>
        <p:txBody>
          <a:bodyPr wrap="square" rtlCol="0">
            <a:spAutoFit/>
          </a:bodyPr>
          <a:lstStyle/>
          <a:p>
            <a:pPr marL="0" lvl="1"/>
            <a:r>
              <a:rPr lang="en-US" dirty="0" smtClean="0"/>
              <a:t>The northern Louisiana and Upper Texas (LATEX) shelf is influenced by the freshwater discharge and nutrient load of the Mississippi–Atchafalaya River system, a primary source of freshwater and nutrients into the upper layers of the Gulf of Mexico. </a:t>
            </a:r>
          </a:p>
          <a:p>
            <a:endParaRPr lang="en-US" dirty="0"/>
          </a:p>
        </p:txBody>
      </p:sp>
      <p:pic>
        <p:nvPicPr>
          <p:cNvPr id="5" name="Picture 4" descr="NOAA Logo copy.tiff"/>
          <p:cNvPicPr>
            <a:picLocks noChangeAspect="1"/>
          </p:cNvPicPr>
          <p:nvPr/>
        </p:nvPicPr>
        <p:blipFill>
          <a:blip r:embed="rId3"/>
          <a:stretch>
            <a:fillRect/>
          </a:stretch>
        </p:blipFill>
        <p:spPr>
          <a:xfrm>
            <a:off x="6539970" y="4352494"/>
            <a:ext cx="996937" cy="972013"/>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ulf Dead Zone.tiff"/>
          <p:cNvPicPr>
            <a:picLocks noChangeAspect="1"/>
          </p:cNvPicPr>
          <p:nvPr/>
        </p:nvPicPr>
        <p:blipFill>
          <a:blip r:embed="rId2"/>
          <a:stretch>
            <a:fillRect/>
          </a:stretch>
        </p:blipFill>
        <p:spPr>
          <a:xfrm>
            <a:off x="635000" y="166077"/>
            <a:ext cx="7991231" cy="5993424"/>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astal Current Spring MMS.tiff"/>
          <p:cNvPicPr>
            <a:picLocks noChangeAspect="1"/>
          </p:cNvPicPr>
          <p:nvPr/>
        </p:nvPicPr>
        <p:blipFill>
          <a:blip r:embed="rId2"/>
          <a:stretch>
            <a:fillRect/>
          </a:stretch>
        </p:blipFill>
        <p:spPr>
          <a:xfrm>
            <a:off x="0" y="3410856"/>
            <a:ext cx="3210494" cy="3456929"/>
          </a:xfrm>
          <a:prstGeom prst="rect">
            <a:avLst/>
          </a:prstGeom>
        </p:spPr>
      </p:pic>
      <p:pic>
        <p:nvPicPr>
          <p:cNvPr id="3" name="Picture 2" descr="Coastal Current Summer MMS.tiff"/>
          <p:cNvPicPr>
            <a:picLocks noChangeAspect="1"/>
          </p:cNvPicPr>
          <p:nvPr/>
        </p:nvPicPr>
        <p:blipFill>
          <a:blip r:embed="rId3"/>
          <a:stretch>
            <a:fillRect/>
          </a:stretch>
        </p:blipFill>
        <p:spPr>
          <a:xfrm>
            <a:off x="3156717" y="3410856"/>
            <a:ext cx="3196072" cy="3447143"/>
          </a:xfrm>
          <a:prstGeom prst="rect">
            <a:avLst/>
          </a:prstGeom>
        </p:spPr>
      </p:pic>
      <p:pic>
        <p:nvPicPr>
          <p:cNvPr id="4" name="Picture 3" descr="Coastal Current Fall MMS.tiff"/>
          <p:cNvPicPr>
            <a:picLocks noChangeAspect="1"/>
          </p:cNvPicPr>
          <p:nvPr/>
        </p:nvPicPr>
        <p:blipFill>
          <a:blip r:embed="rId4"/>
          <a:stretch>
            <a:fillRect/>
          </a:stretch>
        </p:blipFill>
        <p:spPr>
          <a:xfrm>
            <a:off x="1" y="9785"/>
            <a:ext cx="3156716" cy="3410858"/>
          </a:xfrm>
          <a:prstGeom prst="rect">
            <a:avLst/>
          </a:prstGeom>
        </p:spPr>
      </p:pic>
      <p:pic>
        <p:nvPicPr>
          <p:cNvPr id="5" name="Picture 4" descr="Coastal Current Winter MMS.tiff"/>
          <p:cNvPicPr>
            <a:picLocks noChangeAspect="1"/>
          </p:cNvPicPr>
          <p:nvPr/>
        </p:nvPicPr>
        <p:blipFill>
          <a:blip r:embed="rId5"/>
          <a:stretch>
            <a:fillRect/>
          </a:stretch>
        </p:blipFill>
        <p:spPr>
          <a:xfrm>
            <a:off x="3156717" y="-1"/>
            <a:ext cx="3156997" cy="3420644"/>
          </a:xfrm>
          <a:prstGeom prst="rect">
            <a:avLst/>
          </a:prstGeom>
        </p:spPr>
      </p:pic>
      <p:sp>
        <p:nvSpPr>
          <p:cNvPr id="7" name="TextBox 6"/>
          <p:cNvSpPr txBox="1"/>
          <p:nvPr/>
        </p:nvSpPr>
        <p:spPr>
          <a:xfrm>
            <a:off x="6352789" y="156308"/>
            <a:ext cx="2830286" cy="6494085"/>
          </a:xfrm>
          <a:prstGeom prst="rect">
            <a:avLst/>
          </a:prstGeom>
          <a:noFill/>
        </p:spPr>
        <p:txBody>
          <a:bodyPr wrap="square" rtlCol="0">
            <a:spAutoFit/>
          </a:bodyPr>
          <a:lstStyle/>
          <a:p>
            <a:pPr marL="0" lvl="1"/>
            <a:r>
              <a:rPr lang="en-US" sz="2000" dirty="0" smtClean="0"/>
              <a:t>Currents along the shallow coastal shelf are primarily wind driven with a cyclonic gyre elongated along the shelf. </a:t>
            </a:r>
          </a:p>
          <a:p>
            <a:pPr marL="0" lvl="1"/>
            <a:endParaRPr lang="en-US" sz="2000" dirty="0" smtClean="0"/>
          </a:p>
          <a:p>
            <a:pPr marL="0" lvl="1"/>
            <a:r>
              <a:rPr lang="en-US" sz="2000" dirty="0" smtClean="0"/>
              <a:t> The prevailing LATEX currents, with water from the Mississippi River, move west down the Texas coast.</a:t>
            </a:r>
          </a:p>
          <a:p>
            <a:pPr marL="0" lvl="1"/>
            <a:endParaRPr lang="en-US" sz="2000" dirty="0" smtClean="0"/>
          </a:p>
          <a:p>
            <a:pPr marL="0" lvl="1"/>
            <a:r>
              <a:rPr lang="en-US" sz="2000" dirty="0" smtClean="0"/>
              <a:t>The inshore limb of the gyre is driven by wind with a west or southward component that prevails except in July and August.  </a:t>
            </a:r>
          </a:p>
          <a:p>
            <a:pPr marL="0" lvl="1"/>
            <a:r>
              <a:rPr lang="en-US" dirty="0" smtClean="0"/>
              <a:t>  </a:t>
            </a:r>
          </a:p>
          <a:p>
            <a:pPr marL="0" lvl="1"/>
            <a:endParaRPr lang="en-US" dirty="0" smtClean="0"/>
          </a:p>
        </p:txBody>
      </p:sp>
      <p:pic>
        <p:nvPicPr>
          <p:cNvPr id="8" name="Picture 7" descr="MMS logo.tiff"/>
          <p:cNvPicPr>
            <a:picLocks noChangeAspect="1"/>
          </p:cNvPicPr>
          <p:nvPr/>
        </p:nvPicPr>
        <p:blipFill>
          <a:blip r:embed="rId6"/>
          <a:stretch>
            <a:fillRect/>
          </a:stretch>
        </p:blipFill>
        <p:spPr>
          <a:xfrm>
            <a:off x="7265717" y="6560791"/>
            <a:ext cx="1773132" cy="25748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ofs_sst_f144_gulfmex.png"/>
          <p:cNvPicPr>
            <a:picLocks noChangeAspect="1"/>
          </p:cNvPicPr>
          <p:nvPr/>
        </p:nvPicPr>
        <p:blipFill>
          <a:blip r:embed="rId2"/>
          <a:stretch>
            <a:fillRect/>
          </a:stretch>
        </p:blipFill>
        <p:spPr>
          <a:xfrm>
            <a:off x="1045307" y="185616"/>
            <a:ext cx="7180385" cy="5609676"/>
          </a:xfrm>
          <a:prstGeom prst="rect">
            <a:avLst/>
          </a:prstGeom>
        </p:spPr>
      </p:pic>
      <p:sp>
        <p:nvSpPr>
          <p:cNvPr id="3" name="TextBox 2"/>
          <p:cNvSpPr txBox="1"/>
          <p:nvPr/>
        </p:nvSpPr>
        <p:spPr>
          <a:xfrm>
            <a:off x="185615" y="5795292"/>
            <a:ext cx="8821616" cy="1200329"/>
          </a:xfrm>
          <a:prstGeom prst="rect">
            <a:avLst/>
          </a:prstGeom>
          <a:noFill/>
        </p:spPr>
        <p:txBody>
          <a:bodyPr wrap="square" rtlCol="0">
            <a:spAutoFit/>
          </a:bodyPr>
          <a:lstStyle/>
          <a:p>
            <a:pPr marL="0" lvl="1"/>
            <a:r>
              <a:rPr lang="en-US" dirty="0" smtClean="0"/>
              <a:t>A seaward flow forms the southwest segment of the gyre off coast from the Laguna Madre.  A prevailing countercurrent (northeast) along the shelf break then forms the outer limb of the gyre </a:t>
            </a:r>
          </a:p>
          <a:p>
            <a:endParaRPr lang="en-US" dirty="0"/>
          </a:p>
        </p:txBody>
      </p:sp>
      <p:pic>
        <p:nvPicPr>
          <p:cNvPr id="4" name="Picture 3" descr="NOAA Logo copy.tiff"/>
          <p:cNvPicPr>
            <a:picLocks noChangeAspect="1"/>
          </p:cNvPicPr>
          <p:nvPr/>
        </p:nvPicPr>
        <p:blipFill>
          <a:blip r:embed="rId3"/>
          <a:stretch>
            <a:fillRect/>
          </a:stretch>
        </p:blipFill>
        <p:spPr>
          <a:xfrm>
            <a:off x="6366780" y="543438"/>
            <a:ext cx="1105705" cy="107806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835</TotalTime>
  <Words>637</Words>
  <Application>Microsoft Office PowerPoint</Application>
  <PresentationFormat>On-screen Show (4:3)</PresentationFormat>
  <Paragraphs>63</Paragraphs>
  <Slides>19</Slides>
  <Notes>1</Notes>
  <HiddenSlides>0</HiddenSlides>
  <MMClips>0</MMClips>
  <ScaleCrop>false</ScaleCrop>
  <HeadingPairs>
    <vt:vector size="6" baseType="variant">
      <vt:variant>
        <vt:lpstr>Theme</vt:lpstr>
      </vt:variant>
      <vt:variant>
        <vt:i4>1</vt:i4>
      </vt:variant>
      <vt:variant>
        <vt:lpstr>Links</vt:lpstr>
      </vt:variant>
      <vt:variant>
        <vt:i4>1</vt:i4>
      </vt:variant>
      <vt:variant>
        <vt:lpstr>Slide Titles</vt:lpstr>
      </vt:variant>
      <vt:variant>
        <vt:i4>19</vt:i4>
      </vt:variant>
    </vt:vector>
  </HeadingPairs>
  <TitlesOfParts>
    <vt:vector size="21" baseType="lpstr">
      <vt:lpstr>Office Theme</vt:lpstr>
      <vt:lpstr>???</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Company>Rice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Ron  Sass</dc:creator>
  <cp:lastModifiedBy>Erin Baker</cp:lastModifiedBy>
  <cp:revision>25</cp:revision>
  <dcterms:created xsi:type="dcterms:W3CDTF">2012-03-31T16:07:09Z</dcterms:created>
  <dcterms:modified xsi:type="dcterms:W3CDTF">2012-04-06T20:13:41Z</dcterms:modified>
</cp:coreProperties>
</file>